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3126511611"/>
          <c:y val="4.4444444444444502E-2"/>
          <c:w val="0.88226868435032801"/>
          <c:h val="0.6830730533683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оқушы саны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2017- 2018 </c:v>
                </c:pt>
                <c:pt idx="1">
                  <c:v>2018 - 2019 </c:v>
                </c:pt>
                <c:pt idx="2">
                  <c:v>2019- 2020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1168</c:v>
                </c:pt>
                <c:pt idx="1">
                  <c:v>1280</c:v>
                </c:pt>
                <c:pt idx="2">
                  <c:v>1396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axId val="1640320928"/>
        <c:axId val="1640326912"/>
      </c:barChart>
      <c:catAx>
        <c:axId val="16403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326912"/>
        <c:crosses val="autoZero"/>
        <c:auto val="1"/>
        <c:lblAlgn val="ctr"/>
        <c:lblOffset val="100"/>
        <c:noMultiLvlLbl val="0"/>
      </c:catAx>
      <c:valAx>
        <c:axId val="1640326912"/>
        <c:scaling>
          <c:orientation val="minMax"/>
        </c:scaling>
        <c:delete val="0"/>
        <c:axPos val="l"/>
        <c:majorGridlines>
          <c:spPr>
            <a:ln w="9516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320928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prstClr val="white">
        <a:alpha val="51000"/>
      </a:prstClr>
    </a:solidFill>
    <a:ln w="951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2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оқушы саны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1168</c:v>
                </c:pt>
                <c:pt idx="1">
                  <c:v>1280</c:v>
                </c:pt>
                <c:pt idx="2">
                  <c:v>1396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үйірмемен қамтылған оқушы саны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683</c:v>
                </c:pt>
                <c:pt idx="1">
                  <c:v>621</c:v>
                </c:pt>
                <c:pt idx="2">
                  <c:v>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0317120"/>
        <c:axId val="1640319840"/>
      </c:barChart>
      <c:catAx>
        <c:axId val="16403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319840"/>
        <c:crosses val="autoZero"/>
        <c:auto val="1"/>
        <c:lblAlgn val="ctr"/>
        <c:lblOffset val="100"/>
        <c:noMultiLvlLbl val="0"/>
      </c:catAx>
      <c:valAx>
        <c:axId val="16403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in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31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prstClr val="white">
        <a:alpha val="52000"/>
      </a:prstClr>
    </a:solidFill>
    <a:ln>
      <a:noFill/>
    </a:ln>
    <a:effectLst/>
  </c:spPr>
  <c:txPr>
    <a:bodyPr/>
    <a:lstStyle/>
    <a:p>
      <a:pPr>
        <a:defRPr lang="en-US"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58786782837"/>
          <c:y val="0.18053370791770901"/>
          <c:w val="0.87714121321716298"/>
          <c:h val="0.7372381634641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Барлығы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жоғары білімді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арнаулы орта білімді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170336"/>
        <c:axId val="1760833872"/>
      </c:barChart>
      <c:catAx>
        <c:axId val="11971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833872"/>
        <c:crosses val="autoZero"/>
        <c:auto val="1"/>
        <c:lblAlgn val="ctr"/>
        <c:lblOffset val="100"/>
        <c:noMultiLvlLbl val="0"/>
      </c:catAx>
      <c:valAx>
        <c:axId val="176083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in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1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prstClr val="white">
        <a:alpha val="52000"/>
      </a:prstClr>
    </a:solidFill>
    <a:ln>
      <a:noFill/>
    </a:ln>
    <a:effectLst/>
  </c:spPr>
  <c:txPr>
    <a:bodyPr/>
    <a:lstStyle/>
    <a:p>
      <a:pPr>
        <a:defRPr lang="en-US"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90583619492195E-2"/>
          <c:y val="0.29386591519368599"/>
          <c:w val="0.89544312333352505"/>
          <c:h val="0.57436306763024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Барлығы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жоғары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бірінші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екінші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педагог- зерттеуші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1">
                  <c:v>8</c:v>
                </c:pt>
                <c:pt idx="2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педагог-сарапшы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1">
                  <c:v>3</c:v>
                </c:pt>
                <c:pt idx="2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педагог-модератор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1">
                  <c:v>7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0828432"/>
        <c:axId val="1760829520"/>
      </c:barChart>
      <c:catAx>
        <c:axId val="176082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829520"/>
        <c:crosses val="autoZero"/>
        <c:auto val="1"/>
        <c:lblAlgn val="ctr"/>
        <c:lblOffset val="100"/>
        <c:noMultiLvlLbl val="0"/>
      </c:catAx>
      <c:valAx>
        <c:axId val="176082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in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82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42236399409099"/>
          <c:y val="3.4034246253106401E-2"/>
          <c:w val="0.75608851365861796"/>
          <c:h val="0.21519737778489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prstClr val="white">
        <a:alpha val="52000"/>
      </a:prstClr>
    </a:solidFill>
    <a:ln>
      <a:noFill/>
    </a:ln>
    <a:effectLst/>
  </c:spPr>
  <c:txPr>
    <a:bodyPr/>
    <a:lstStyle/>
    <a:p>
      <a:pPr>
        <a:defRPr lang="en-US"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31315649672"/>
          <c:y val="6.1111111111111102E-2"/>
          <c:w val="0.88226868435032801"/>
          <c:h val="0.6830730533683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білім сапасы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2017 - 2018 оқу жылы</c:v>
                </c:pt>
                <c:pt idx="1">
                  <c:v>2018 - 2019 оқу жылы</c:v>
                </c:pt>
                <c:pt idx="2">
                  <c:v>2019 - 2020 оқу жылы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55.6</c:v>
                </c:pt>
                <c:pt idx="1">
                  <c:v>59.3</c:v>
                </c:pt>
                <c:pt idx="2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axId val="1760837136"/>
        <c:axId val="1760830064"/>
      </c:barChart>
      <c:catAx>
        <c:axId val="17608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830064"/>
        <c:crosses val="autoZero"/>
        <c:auto val="1"/>
        <c:lblAlgn val="ctr"/>
        <c:lblOffset val="100"/>
        <c:noMultiLvlLbl val="0"/>
      </c:catAx>
      <c:valAx>
        <c:axId val="1760830064"/>
        <c:scaling>
          <c:orientation val="minMax"/>
        </c:scaling>
        <c:delete val="0"/>
        <c:axPos val="l"/>
        <c:majorGridlines>
          <c:spPr>
            <a:ln w="9516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837136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solidFill>
      <a:prstClr val="white">
        <a:alpha val="55000"/>
      </a:prstClr>
    </a:solidFill>
    <a:ln w="951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200" b="1">
          <a:solidFill>
            <a:srgbClr val="002060"/>
          </a:solidFill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8867D80-0A03-4709-99E3-0545EF75D9D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84C2A27-121D-4B13-90E7-3690A044EC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andia.ru/text/82/522/images/img1_118.jpg"/>
          <p:cNvPicPr>
            <a:picLocks noChangeAspect="1" noChangeArrowheads="1"/>
          </p:cNvPicPr>
          <p:nvPr/>
        </p:nvPicPr>
        <p:blipFill>
          <a:blip r:embed="rId2" cstate="print"/>
          <a:srcRect t="43065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361" y="758535"/>
            <a:ext cx="10440989" cy="4509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«№24  лингвистикалық мектеп-гимназия» </a:t>
            </a: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КММ-сінің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2020-2025 жылдарға арналған даму бағдарламасы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Ақтөбе 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қаласы, 2020 жыл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72"/>
            <a:ext cx="12192000" cy="689047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2605" y="827118"/>
          <a:ext cx="10457643" cy="3193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030"/>
                <a:gridCol w="3515932"/>
                <a:gridCol w="804038"/>
                <a:gridCol w="1007395"/>
                <a:gridCol w="1094509"/>
                <a:gridCol w="1177636"/>
                <a:gridCol w="2330103"/>
              </a:tblGrid>
              <a:tr h="375491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  <a:tr h="43527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Оқушылардың бос уақытын тиімді ұйымдастыру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Директордың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орынбасары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  <a:tr h="57179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«Жас ұлан» балалар мен жасөспірімдер ұйымына қамтылған оқушылар үлесі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орынбасары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  <a:tr h="43527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Оқушылардың арасында еріктілер санының үлесі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орынбасары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  <a:tr h="123431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Мектептен тыс ұйымдарда және жалпы білім беретін мектептерде спорт секцияларымен қамтылған білім алушылардың үлесі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орынбасары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85" marR="61685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2212" y="4885354"/>
          <a:ext cx="10457644" cy="1076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183"/>
                <a:gridCol w="3076733"/>
                <a:gridCol w="1153083"/>
                <a:gridCol w="1153083"/>
                <a:gridCol w="1153083"/>
                <a:gridCol w="1153083"/>
                <a:gridCol w="2150396"/>
              </a:tblGrid>
              <a:tr h="270361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66979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 жөндеу жұмыстарын жүргізу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947" y="231774"/>
            <a:ext cx="1057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алушының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зияткерлік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рухани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адамгершілік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физикалық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дамуын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қамтамасыз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485" y="4128187"/>
            <a:ext cx="1059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Цифрлық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инфрақұрылыммен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қазіргі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заманғы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материалдық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техникалық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базамен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жарақтандыру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9047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3446" y="1452164"/>
          <a:ext cx="11043352" cy="251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458"/>
                <a:gridCol w="3360897"/>
                <a:gridCol w="1258216"/>
                <a:gridCol w="1296074"/>
                <a:gridCol w="1592484"/>
                <a:gridCol w="923948"/>
                <a:gridCol w="1916275"/>
              </a:tblGrid>
              <a:tr h="433310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</a:tr>
              <a:tr h="44709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Интерактивті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тақта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</a:tr>
              <a:tr h="29391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Логопедиялық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кабинетті </a:t>
                      </a:r>
                      <a:r>
                        <a:rPr lang="en-US" sz="14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жабықтау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нормаларына сай жабдықтау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</a:tr>
              <a:tr h="21412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ІТ кабинеті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</a:tr>
              <a:tr h="77464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модификациядағы пәндік кабинеттер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химия, биология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3445" y="4679050"/>
          <a:ext cx="11030627" cy="172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493"/>
                <a:gridCol w="3475102"/>
                <a:gridCol w="1280301"/>
                <a:gridCol w="1322508"/>
                <a:gridCol w="1195885"/>
                <a:gridCol w="1223412"/>
                <a:gridCol w="1911926"/>
              </a:tblGrid>
              <a:tr h="327829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</a:tr>
              <a:tr h="1979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оқушыларына партаны жаңалау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</a:tr>
              <a:tr h="39585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кабинеттерін ииновациялық тұрғыда безендіру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40 %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</a:tr>
              <a:tr h="61850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Мектеп- гимназияның материалдық базасын толық нығайту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" alt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" alt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9705" marR="0" lvl="0" indent="0" algn="ctr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2509" y="201868"/>
            <a:ext cx="1147156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305" algn="just">
              <a:lnSpc>
                <a:spcPct val="115000"/>
              </a:lnSpc>
              <a:spcAft>
                <a:spcPts val="0"/>
              </a:spcAft>
              <a:tabLst>
                <a:tab pos="-90170" algn="l"/>
                <a:tab pos="90170" algn="l"/>
              </a:tabLst>
            </a:pP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«Мектепке дейінгі, 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бастауыш, негізгі орта жалпы орта білім беру ұйымдарын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жабдықтармен және жиһаздармен жарықтандыру нормаларын бекіту туралы» ҚР Білім  және ғылым министрлігінің 2012 жылғы 7 наурыздағы № 97 бұйрығымен бекітілген                 (</a:t>
            </a:r>
            <a:r>
              <a:rPr lang="en-US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ҚР-ның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Әділет министрлігінде 2012 жылы 16 сәуірде № 7475 болып тіркелген) нормаларға сәйкес мектептердегі </a:t>
            </a:r>
            <a:r>
              <a:rPr lang="en-US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материалдық-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базаны нығайту.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5556" y="4149749"/>
            <a:ext cx="280256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Өзін-өзі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қажыландыру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72"/>
            <a:ext cx="12192000" cy="6890472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11837" y="757318"/>
          <a:ext cx="11306089" cy="522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818"/>
                <a:gridCol w="4017818"/>
                <a:gridCol w="2479963"/>
                <a:gridCol w="2715490"/>
              </a:tblGrid>
              <a:tr h="39924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шаралар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Мерзімі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Жауапты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  <a:tr h="580401">
                <a:tc rowSpan="6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  мазмұнын өзгерту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Қашықтан оқыту  аясында жұмыстар ұйымдастыру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оқу ісі жөніндегі орынбасар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  <a:tr h="97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қызметкерлердің тілдік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құзіреттілігін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дамыту (10-11 сыныптарда ЖМЦ пәндерді ағылшын тілінде кіріктіріп  оқыту)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әдістемелік жұмысы жөніндегі орынбасары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  <a:tr h="778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«Назарбаев Зияткерлік мектептері» дербес білім беру ұйымымен бірлесе жұмыстар ұйымдастыру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  <a:tr h="97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 (15-16 жасар) халықаралық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зерттеулеріне дайын болуы үшін қосымша пәндік үйірмелер ұйымдастыру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оқу ісі жөніндегі орынбасар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  <a:tr h="778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PIRLS(бастауыш) халықаралық зерттеулерге дайындау мақсатында қосымша ұйымдастыру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оқу ісі жөніндегі орынбасар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  <a:tr h="580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TEDS-M(бастауыш және орта буын мұғалімдерінің  сауаттылығы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оқу ісі жөніндегі орынбасар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>
                    <a:solidFill>
                      <a:srgbClr val="00B0F0">
                        <a:alpha val="3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0"/>
            <a:ext cx="12192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Ү. Бағдарламаны жүзеге асыруға байланысты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іс-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шаралар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72"/>
            <a:ext cx="12192000" cy="689047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30309" y="141667"/>
          <a:ext cx="10728102" cy="6408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804"/>
                <a:gridCol w="4327301"/>
                <a:gridCol w="1597091"/>
                <a:gridCol w="2549906"/>
              </a:tblGrid>
              <a:tr h="731630">
                <a:tc rowSpan="4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Оқыту- әдістемелік іс- шаралардағы  жаңашылдық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Ғылыми-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әдістемелік: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Қашықтан оқыту бойынша </a:t>
                      </a:r>
                      <a:r>
                        <a:rPr lang="en-US" sz="1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оқу-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дидактикалық әдістемелік құралдар жинақтау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Директордың әдістемелік жұмысы жөніндегі орынбасары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358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Сандық сауаттылық: виртуалды оқу орталығы құру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орынбасарлары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627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 оқулықтар базасын жинақтау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әдістемелік жұмысы жөніндегі орынбасары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358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модификациядағы химия, физика, биология кабинеттерімен қамтамасыз ету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538225">
                <a:tc rowSpan="3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 үрдісінің білім сапасын көтеруге  әсері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  үрдісіне  қосымша пәндер енгізуді ата- аналар мен мұғалімдермен бірлесе отырып енгізу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оқу ісі жөніндегі орынбасар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358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Оқушыларының функционал-дық сауаттылығын дамыту үшін жағдай жасау.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оқу ісі жөніндегі орынбасар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5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кадрларды аттестаттау жүйесін одан әрі жетілдіру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әдістемелік жұмысы жөніндегі орынбасары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3588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Бейіндік оқыту. Кәсіп таңдауға дайындау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ICILS (8-класс компьютерлік сауаттылығы)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71763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Ресурстық орталық құру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Бейін бойынша пәндерді оқытуды жалғастыру. Авторлық бағдарламалар дайындау сапасын көтеру.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ісі жөніндегі орынбасар Директордың оқу ісі жөніндегі орынбасар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179408">
                <a:tc rowSpan="3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Өзін-өзі қаржыландыру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оқушыларына партаны жаңалау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358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кабинеттерін ииновациялық тұрғыда безендіру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358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Мектеп- гимназияның материалдық базасын толық нығайту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5" marR="20135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959"/>
            <a:ext cx="12192000" cy="689047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13646" y="1030308"/>
          <a:ext cx="9955367" cy="5377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862"/>
                <a:gridCol w="6804337"/>
                <a:gridCol w="2226168"/>
              </a:tblGrid>
              <a:tr h="2462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Шаралар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жылдары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 мекемесін басқаруда әрі қарай ізгілендіру және демократизациялау үрдісін дамыту жүреді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 мазмұны жаңарту  бойынша барлық педагог кадрлар білім жетілдіру курстарынан өтеді.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сыныптарда ЖМЦ пәндерді ағылшын тілінде кіріктіріп  оқыту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«Назарбаев Зияткерлік мектептері» дербес білім беру ұйымымен  бірлесе жұмыстар өз нәтижесін табады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7386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беруде басқарудың сапасын арттыру және   жүйелеуде оқу үрдісі автоматтандыруда тиімді жұмыстар жүргізіледі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 үрдісіне қатысушылардың педагогикалық банкі және ақпараттық білім беру ресурстары  құрылады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Педагогтар мен оқушылардың ақпараттық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құзырлылығын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көтеру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64229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0" algn="just"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Педагог-шебердің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педагог-зерттеушінің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педагог-сарапшының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біліктілік деңгейі бар педагогтардың саны артады (80%)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  <a:tr h="42819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0" algn="just"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Өзін-өзі қаржыландыру нәтижесінде мектеп-гимназияның материалдық базасы нығаяды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00B0F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79268"/>
            <a:ext cx="6286893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70510"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ҮІ. Күтілетін нәтиже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.wallpapersafari.com/17/41/ELHJec.jpg"/>
          <p:cNvPicPr>
            <a:picLocks noChangeAspect="1" noChangeArrowheads="1"/>
          </p:cNvPicPr>
          <p:nvPr/>
        </p:nvPicPr>
        <p:blipFill>
          <a:blip r:embed="rId2" cstate="print"/>
          <a:srcRect b="43750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569" y="259308"/>
            <a:ext cx="10364451" cy="887106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Бағдарлама паспорты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3550" y="1036638"/>
          <a:ext cx="11423650" cy="56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220"/>
                <a:gridCol w="8352430"/>
              </a:tblGrid>
              <a:tr h="3708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Бағдарлама жылдары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«№24  лингвистикалық мектеп-гимназия»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КММ-сінің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2020-2025 жылдарға арналған даму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бағдарламасы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Бағдарламаны әзірлеу үшін негіздеме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"Білім туралы" 2007 жылғы 27 шілдедегі Қазақстан Республикасының Заңы;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Қазақстан Республикасының Тұңғыш Президенті Н.Ә. Назарбаевтың 2017 жылғы 12 сәуірдегі "Болашаққа бағдар: рухани жаңғыру" атты мақаласы;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Қазақстан Республикасының Тұңғыш Президенті Н.Ә. Назарбаевтың 2018 жылғы 21 қарашадағы "Ұлы даланың жеті қыры" атты мақаласы;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Қазақстан Республикасының Президенті Қ.К. Тоқаевтың 2019 жылғы 2 қыркүйектегі "Сындарлы қоғамдық диалог – Қазақстанның тұрақтылығы мен өркендеуінің негізі" атты Қазақстан халқына Жолдауы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Бағдарлама ғылыми –әдістемелік негізде жасалды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Қазақстан Республикасында білім беруді және ғылымды дамытудың 2020 – 2025 жылдарға арналған мемлекеттік бағдарламасы, Астана, 2019 жыл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Бағдарлама мақсаты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Қазақстандық білімнің жаһандық бәсекеге қабілеттілігін арттыру және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жалпыадамзаттық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құндылықтар негізінде тұлғаны тәрбиелеу және оқыту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228600"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wallpapersafari.com/17/41/ELHJec.jpg"/>
          <p:cNvPicPr>
            <a:picLocks noChangeAspect="1" noChangeArrowheads="1"/>
          </p:cNvPicPr>
          <p:nvPr/>
        </p:nvPicPr>
        <p:blipFill>
          <a:blip r:embed="rId2" cstate="print"/>
          <a:srcRect b="43750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14400" y="546100"/>
          <a:ext cx="10363200" cy="576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19"/>
                <a:gridCol w="7128681"/>
              </a:tblGrid>
              <a:tr h="370840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Бағдарлама  міндеттері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 кәсібінің жоғары мәртебесін қамтамасыз ету, педагогикалық білім беруді жаңғырту.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алушылардың арасындағы білім сапасындағы алшақтықты қысқарту.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Оқытудың қауіпсіз және жайлы ортасын қамтамасыз ету.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Үздік практикалар негізінде білім алушылардың,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педагогтердің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білім беру ұйымдарының сапасын бағалаудың жаңартылған жүйесін енгізу.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алушының зияткерлік, рухани-адамгершілік және физикалық дамуын қамтамасыз ету.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 инфрақұрылыммен және қазіргі заманғы материалдық-техникалық базамен жарақтандыру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Іске асыру мерзімдері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– 2025 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жылдар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Бағдарлама жасаушылар ұжымы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«№24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линвистикалық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мектеп-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гимназия»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КММ-сінің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әкімшілігі,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ұжымы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Бағдарламаны орындаушылар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«№24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линвистикалық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мектеп-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гимназия»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КММ-сінің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педагогикалық ұжымы, оқушылар, ата-аналар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9705">
                        <a:spcAft>
                          <a:spcPts val="60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unart.pro/uploads/posts/2020-04/1586705866_35-p-obrazovatelnie-foni-80.jpg"/>
          <p:cNvPicPr>
            <a:picLocks noChangeAspect="1" noChangeArrowheads="1"/>
          </p:cNvPicPr>
          <p:nvPr/>
        </p:nvPicPr>
        <p:blipFill>
          <a:blip r:embed="rId2" cstate="print"/>
          <a:srcRect b="6427"/>
          <a:stretch>
            <a:fillRect/>
          </a:stretch>
        </p:blipFill>
        <p:spPr bwMode="auto">
          <a:xfrm>
            <a:off x="-1" y="0"/>
            <a:ext cx="122150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1278226" cy="7779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Кіріспе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284" y="491938"/>
            <a:ext cx="10363826" cy="5991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Мектеп-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туралы қысқаша мәлімет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Ақтөбе қаласындағы №24 лингвистикалық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мектеп-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гимназия-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сапалы білім, саналы тәрбие беріп отырған алдыңғы қатарлы білім ордасының бірі. Бұл – ынтымағы бірлескен айқын мақсат жолында жұмыс жасайтын оқушылар мен мұғалімдер ұжымы.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лингвистикалық  мектеп-гимназия ғимараты 1972 жылы педагогикалық институттың корпусы болып іргетасы қаланған.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жылы №37 бастауыш мектебі, 1996 жылы №24 орта мектеп болып қайта ашылған.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Республикасының білім беру жүйесіндегі реформа талаптарына сай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жылы 20 тамызда Ақтөбе қаласы әкімінің   №710 өкімімен №24 орта мектеп - №24 лингвистикалық мектеп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гимназия  мәртебесіне өзгертілді.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№ 0142040   23.05.2011 ж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 жайы: Ақтөбе қаласы, Есет батыр көшесі 144 «А» үй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территориясының жалпы аумағы-1,8066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ғимаратының аумағы-5042,1м2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Қабаттылығы :    4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Жылу жүйесінің  түрі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орталықтандырылған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 қамтамасыз  ету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орталықтандырылған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 жобалық  қуаттылығы : 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тілі:   Қазақ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 жұмыс  уақыты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Жұмыстың  басталуы:  8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00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аяқталуы: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: 00 мин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2/d409b649b5ad765cee1cefc13f549ca4/img1.jpg"/>
          <p:cNvPicPr>
            <a:picLocks noChangeAspect="1" noChangeArrowheads="1"/>
          </p:cNvPicPr>
          <p:nvPr/>
        </p:nvPicPr>
        <p:blipFill>
          <a:blip r:embed="rId2" cstate="print"/>
          <a:srcRect t="24999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42109" y="1676400"/>
          <a:ext cx="472605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874327" y="1662546"/>
          <a:ext cx="5929745" cy="350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1347" y="1068946"/>
            <a:ext cx="405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 алушыларды үйірмемен қамту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7564" y="1068958"/>
            <a:ext cx="349319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860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 алушылар саны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slide.ru/documents_2/d409b649b5ad765cee1cefc13f549ca4/img1.jpg"/>
          <p:cNvPicPr>
            <a:picLocks noChangeAspect="1" noChangeArrowheads="1"/>
          </p:cNvPicPr>
          <p:nvPr/>
        </p:nvPicPr>
        <p:blipFill>
          <a:blip r:embed="rId2" cstate="print"/>
          <a:srcRect t="24999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772961" y="1011382"/>
          <a:ext cx="5142930" cy="336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216763" y="1047363"/>
          <a:ext cx="5531892" cy="335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32509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 кадр құрамының білім деңгейлері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4938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 кадрлардың квалификациялық категориялары бойынша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myslide.ru/documents_2/d409b649b5ad765cee1cefc13f549ca4/img1.jpg"/>
          <p:cNvPicPr>
            <a:picLocks noChangeAspect="1" noChangeArrowheads="1"/>
          </p:cNvPicPr>
          <p:nvPr/>
        </p:nvPicPr>
        <p:blipFill>
          <a:blip r:embed="rId2" cstate="print"/>
          <a:srcRect t="24999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229738"/>
            <a:ext cx="10972800" cy="85413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Білім беру жүйесі жағдайының  талдауы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19200" y="1440872"/>
          <a:ext cx="3766302" cy="1042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674"/>
                <a:gridCol w="1793628"/>
              </a:tblGrid>
              <a:tr h="2802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Оқу жылдары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Оқушы саны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7520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2017-2018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7520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2018-2019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" alt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1225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2019-2020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00498" y="1413164"/>
          <a:ext cx="4099465" cy="1122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036"/>
                <a:gridCol w="1979429"/>
              </a:tblGrid>
              <a:tr h="28440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Оқу жылдары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Оқушы саны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7927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2017-2018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1168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7927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2018-2019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1280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7927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2019-2020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1396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7858" y="3223472"/>
          <a:ext cx="8990323" cy="131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943"/>
                <a:gridCol w="1227115"/>
                <a:gridCol w="1190620"/>
                <a:gridCol w="1189707"/>
                <a:gridCol w="980779"/>
                <a:gridCol w="1118544"/>
                <a:gridCol w="1056505"/>
                <a:gridCol w="1175110"/>
              </a:tblGrid>
              <a:tr h="159504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Оқу жылы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Мұғалім саны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Жоғары санатты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Бірінші санатты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Екінші санатты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Педагог-зерттеуші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Педагог-сарапшы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Педагог-модератор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2017-2018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2018-2019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95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2019-2020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912075" y="5153891"/>
          <a:ext cx="5808980" cy="116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85454" y="1035834"/>
            <a:ext cx="331840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Мектепалды даярлық тобы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3666" y="1013724"/>
            <a:ext cx="251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 алушылар саны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6347" y="2577141"/>
            <a:ext cx="862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№24 лингвистикалық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мектеп-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гимназияда жұмыс жасайтын мұғалімдер туралы мәлімет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9812" y="4710545"/>
            <a:ext cx="60960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 сапасының көрсеткіші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72"/>
            <a:ext cx="12192000" cy="6890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" y="0"/>
            <a:ext cx="11668836" cy="106213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ІҮ. Бағдарламаны іске асырудың мақсаттары, міндеттері, нысаналы индикаторлары және нәтижелерінің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32" y="976406"/>
            <a:ext cx="11041037" cy="554338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кәсібінің жоғары мәртебесін қамтамасыз ету, педагогикалық білім беруді жаңғырту.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394" y="1472493"/>
          <a:ext cx="11313781" cy="2678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409"/>
                <a:gridCol w="4286058"/>
                <a:gridCol w="940904"/>
                <a:gridCol w="1099931"/>
                <a:gridCol w="1033669"/>
                <a:gridCol w="1038367"/>
                <a:gridCol w="2326443"/>
              </a:tblGrid>
              <a:tr h="715700">
                <a:tc>
                  <a:txBody>
                    <a:bodyPr/>
                    <a:lstStyle/>
                    <a:p>
                      <a:pPr marL="79375" indent="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</a:tr>
              <a:tr h="76842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жалпы мамандығы бойынша техникалық және кәсіптік және жоғары білімі бар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үлесі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800" baseline="30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82 %</a:t>
                      </a:r>
                      <a:endParaRPr lang="en-US" sz="1800" baseline="30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" alt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" alt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</a:tr>
              <a:tr h="96365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Педагогтерінің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жалпы санындағы шебердің, зерттеушінің,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педагог-сарапшының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 педагог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модератордың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біліктілік деңгейі бар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үлесі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орынбасары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9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9121" y="4554675"/>
          <a:ext cx="11228053" cy="180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262"/>
                <a:gridCol w="3619412"/>
                <a:gridCol w="1000477"/>
                <a:gridCol w="1238029"/>
                <a:gridCol w="1238029"/>
                <a:gridCol w="1238029"/>
                <a:gridCol w="2308815"/>
              </a:tblGrid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Жүргізген халықаралық зерттеулердегі қазақстандық оқушылар нәтижелерінің алшақтығы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 біліммен қамтылған мектеп оқушыларының  үлесі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375" inden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орынбасары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3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1425" y="4083060"/>
            <a:ext cx="1962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 алушылардың арасындағы білім сапасындағы алшақтықты қысқарту.</a:t>
            </a:r>
            <a:endParaRPr kumimoji="0" lang="en-US" alt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900igr.net/up/datai/72808/0007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72"/>
            <a:ext cx="12192000" cy="6890472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07583" y="804739"/>
          <a:ext cx="10738053" cy="2969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397"/>
                <a:gridCol w="3515933"/>
                <a:gridCol w="972664"/>
                <a:gridCol w="1021805"/>
                <a:gridCol w="1177636"/>
                <a:gridCol w="1163782"/>
                <a:gridCol w="2396836"/>
              </a:tblGrid>
              <a:tr h="374341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</a:tr>
              <a:tr h="151820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 балалар мен ата-анасының қамқорлығынсыз қалған балаларға арналған ұйымдар тәрбиеленушілерінің осы санаттағы балалардың жалпы санынан үлесі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0" inden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орынбасары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</a:tr>
              <a:tr h="78505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Инклюзивті білім беру үшін жағдай жасаған білім беру ұйымдарының үлесі: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Директордың орынбасары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07583" y="4488047"/>
          <a:ext cx="10662732" cy="163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307"/>
                <a:gridCol w="3162073"/>
                <a:gridCol w="1175696"/>
                <a:gridCol w="1064527"/>
                <a:gridCol w="1108363"/>
                <a:gridCol w="1177637"/>
                <a:gridCol w="2369129"/>
              </a:tblGrid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Нәтижелі көрсеткіштер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b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  <a:tr h="122201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 мониторингісінің қорытындылары бойынша бастауыш және негізгі орта білім беру оқушыларының оқу жетістіктерінің нәтижелері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сынып-63,5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сынып-39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сынып-65,8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сынып-44,5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сынып-71,6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сынып-48,6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сынып-75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сынып-55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директоры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99687" y="298211"/>
            <a:ext cx="914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Оқытудың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қауіпсіз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жайлы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ортасын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қамтамасыз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762" y="3747876"/>
            <a:ext cx="996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Үздік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практикалар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негізінде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алушылардың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педагогтердің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беру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ұйымдарының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сапасын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бағалаудың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жаңартылған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жүйесін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енгізу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4</TotalTime>
  <Words>1439</Words>
  <Application>Microsoft Office PowerPoint</Application>
  <PresentationFormat>Широкоэкранный</PresentationFormat>
  <Paragraphs>429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Consolas</vt:lpstr>
      <vt:lpstr>Franklin Gothic Book</vt:lpstr>
      <vt:lpstr>Symbol</vt:lpstr>
      <vt:lpstr>Times New Roman</vt:lpstr>
      <vt:lpstr>Crop</vt:lpstr>
      <vt:lpstr>«№24  лингвистикалық мектеп-гимназия» КММ-сінің  2020-2025 жылдарға арналған даму бағдарламасы   Ақтөбе қаласы, 2020 жыл </vt:lpstr>
      <vt:lpstr>І. Бағдарлама паспорты </vt:lpstr>
      <vt:lpstr>Презентация PowerPoint</vt:lpstr>
      <vt:lpstr>     ІІ. Кіріспе </vt:lpstr>
      <vt:lpstr>Презентация PowerPoint</vt:lpstr>
      <vt:lpstr>Презентация PowerPoint</vt:lpstr>
      <vt:lpstr>ІІІ. Білім беру жүйесі жағдайының  талдауы </vt:lpstr>
      <vt:lpstr>ІҮ. Бағдарламаны іске асырудың мақсаттары, міндеттері, нысаналы индикаторлары және нәтижелерінің көрсеткіштері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«№24  лингвистикалық мектеп-гимназия» КММ-сінің  2020-2025 жылдарға арналған даму бағдарламасы   Ақтөбе қаласы, 2020 жыл</dc:title>
  <dc:creator>153</dc:creator>
  <cp:lastModifiedBy>user</cp:lastModifiedBy>
  <cp:revision>30</cp:revision>
  <dcterms:created xsi:type="dcterms:W3CDTF">2020-07-23T02:14:00Z</dcterms:created>
  <dcterms:modified xsi:type="dcterms:W3CDTF">2022-05-20T11:07:24Z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