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docx" ContentType="application/vnd.openxmlformats-officedocument.wordprocessingml.document"/>
  <Default Extension="xlsx" ContentType="application/vnd.openxmlformats-officedocument.spreadsheetml.sheet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olors1.xml" ContentType="application/vnd.ms-office.chartcolorstyle+xml"/>
  <Override PartName="/ppt/charts/colors2.xml" ContentType="application/vnd.ms-office.chartcolorstyle+xml"/>
  <Override PartName="/ppt/charts/style1.xml" ContentType="application/vnd.ms-office.chartstyle+xml"/>
  <Override PartName="/ppt/charts/style2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3"/>
    <p:sldId id="262" r:id="rId4"/>
    <p:sldId id="263" r:id="rId5"/>
    <p:sldId id="314" r:id="rId6"/>
    <p:sldId id="275" r:id="rId7"/>
    <p:sldId id="283" r:id="rId9"/>
    <p:sldId id="287" r:id="rId10"/>
    <p:sldId id="290" r:id="rId11"/>
    <p:sldId id="286" r:id="rId12"/>
    <p:sldId id="310" r:id="rId13"/>
    <p:sldId id="311" r:id="rId14"/>
    <p:sldId id="312" r:id="rId15"/>
    <p:sldId id="320" r:id="rId16"/>
    <p:sldId id="285" r:id="rId17"/>
    <p:sldId id="313" r:id="rId18"/>
    <p:sldId id="319" r:id="rId19"/>
    <p:sldId id="321" r:id="rId20"/>
    <p:sldId id="322" r:id="rId21"/>
    <p:sldId id="289" r:id="rId22"/>
    <p:sldId id="315" r:id="rId23"/>
    <p:sldId id="309" r:id="rId24"/>
    <p:sldId id="316" r:id="rId25"/>
    <p:sldId id="317" r:id="rId26"/>
    <p:sldId id="318" r:id="rId27"/>
  </p:sldIdLst>
  <p:sldSz cx="12192000" cy="6858000"/>
  <p:notesSz cx="6797675" cy="992632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38" autoAdjust="0"/>
    <p:restoredTop sz="92819" autoAdjust="0"/>
  </p:normalViewPr>
  <p:slideViewPr>
    <p:cSldViewPr snapToGrid="0" showGuides="1">
      <p:cViewPr varScale="1">
        <p:scale>
          <a:sx n="67" d="100"/>
          <a:sy n="67" d="100"/>
        </p:scale>
        <p:origin x="9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Workbook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Қалалық</c:v>
                </c:pt>
                <c:pt idx="1">
                  <c:v>облыстық</c:v>
                </c:pt>
                <c:pt idx="2">
                  <c:v>республикалық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14</c:v>
                </c:pt>
                <c:pt idx="1">
                  <c:v>5</c:v>
                </c:pt>
                <c:pt idx="2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2020-20212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Қалалық</c:v>
                </c:pt>
                <c:pt idx="1">
                  <c:v>облыстық</c:v>
                </c:pt>
                <c:pt idx="2">
                  <c:v>республикалық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22</c:v>
                </c:pt>
                <c:pt idx="1">
                  <c:v>9</c:v>
                </c:pt>
                <c:pt idx="2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ru-RU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Қалалық</c:v>
                </c:pt>
                <c:pt idx="1">
                  <c:v>облыстық</c:v>
                </c:pt>
                <c:pt idx="2">
                  <c:v>республикалық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18</c:v>
                </c:pt>
                <c:pt idx="1">
                  <c:v>5</c:v>
                </c:pt>
                <c:pt idx="2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8534944"/>
        <c:axId val="228529904"/>
      </c:barChart>
      <c:catAx>
        <c:axId val="228534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8529904"/>
        <c:crosses val="autoZero"/>
        <c:auto val="1"/>
        <c:lblAlgn val="ctr"/>
        <c:lblOffset val="100"/>
        <c:noMultiLvlLbl val="0"/>
      </c:catAx>
      <c:valAx>
        <c:axId val="228529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285349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0360345581802"/>
          <c:y val="0.926654846952078"/>
          <c:w val="0.437982830271216"/>
          <c:h val="0.07334515304792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31407480314961"/>
          <c:y val="0.0378046851744165"/>
          <c:w val="0.924359251968504"/>
          <c:h val="0.84120541085104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2"/>
                <c:pt idx="0">
                  <c:v>Мектепішілік үйірме</c:v>
                </c:pt>
                <c:pt idx="1">
                  <c:v>Мектептен тыс үйірме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85</c:v>
                </c:pt>
                <c:pt idx="1">
                  <c:v>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2021-2022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2"/>
                <c:pt idx="0">
                  <c:v>Мектепішілік үйірме</c:v>
                </c:pt>
                <c:pt idx="1">
                  <c:v>Мектептен тыс үйірме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86</c:v>
                </c:pt>
                <c:pt idx="1">
                  <c:v>56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29976719"/>
        <c:axId val="729967151"/>
      </c:barChart>
      <c:catAx>
        <c:axId val="729976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29967151"/>
        <c:crosses val="autoZero"/>
        <c:auto val="1"/>
        <c:lblAlgn val="ctr"/>
        <c:lblOffset val="100"/>
        <c:noMultiLvlLbl val="0"/>
      </c:catAx>
      <c:valAx>
        <c:axId val="72996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ru-RU" sz="1195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729976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>
              <a:defRPr lang="ru-RU"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/>
              <a:t>  </a:t>
            </a:r>
            <a:endParaRPr lang="ru-RU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"/>
          <c:y val="0.232421435645834"/>
          <c:w val="0.886418712717641"/>
          <c:h val="0.742394900153413"/>
        </c:manualLayout>
      </c:layout>
      <c:bar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Баскетбол</c:v>
                </c:pt>
              </c:strCache>
            </c:strRef>
          </c:tx>
          <c:spPr>
            <a:solidFill>
              <a:srgbClr val="FF0000"/>
            </a:solidFill>
            <a:effectLst>
              <a:outerShdw blurRad="50800" dist="50800" dir="5400000" algn="ctr" rotWithShape="0">
                <a:srgbClr val="FF0000"/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0.096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Теннис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Лист1!$C$2:$C$5</c:f>
              <c:numCache>
                <c:formatCode>0.00%</c:formatCode>
                <c:ptCount val="4"/>
                <c:pt idx="0">
                  <c:v>0.112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Футбол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Лист1!$D$2:$D$5</c:f>
              <c:numCache>
                <c:formatCode>0.00%</c:formatCode>
                <c:ptCount val="4"/>
                <c:pt idx="0">
                  <c:v>0.112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Жеңіл атлетика</c:v>
                </c:pt>
              </c:strCache>
            </c:strRef>
          </c:tx>
          <c:spPr>
            <a:solidFill>
              <a:schemeClr val="accent2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Лист1!$E$2:$E$5</c:f>
              <c:numCache>
                <c:formatCode>0.00%</c:formatCode>
                <c:ptCount val="4"/>
                <c:pt idx="0">
                  <c:v>0.104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Шахмат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Лист1!$F$2:$F$5</c:f>
              <c:numCache>
                <c:formatCode>0%</c:formatCode>
                <c:ptCount val="4"/>
                <c:pt idx="0">
                  <c:v>0.12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Тоғызқұмалақ</c:v>
                </c:pt>
              </c:strCache>
            </c:strRef>
          </c:tx>
          <c:spPr>
            <a:solidFill>
              <a:srgbClr val="7030A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Лист1!$G$2:$G$5</c:f>
              <c:numCache>
                <c:formatCode>0.00%</c:formatCode>
                <c:ptCount val="4"/>
                <c:pt idx="0">
                  <c:v>0.096</c:v>
                </c:pt>
              </c:numCache>
            </c:numRef>
          </c:val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Волейбол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  <c15:leaderLines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</c:numCache>
            </c:numRef>
          </c:cat>
          <c:val>
            <c:numRef>
              <c:f>Лист1!$H$2:$H$5</c:f>
              <c:numCache>
                <c:formatCode>0%</c:formatCode>
                <c:ptCount val="4"/>
                <c:pt idx="0">
                  <c:v>0.36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3357232"/>
        <c:axId val="89199280"/>
      </c:barChart>
      <c:catAx>
        <c:axId val="223357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89199280"/>
        <c:crosses val="autoZero"/>
        <c:auto val="1"/>
        <c:lblAlgn val="ctr"/>
        <c:lblOffset val="100"/>
        <c:noMultiLvlLbl val="0"/>
      </c:catAx>
      <c:valAx>
        <c:axId val="89199280"/>
        <c:scaling>
          <c:orientation val="minMax"/>
        </c:scaling>
        <c:delete val="1"/>
        <c:axPos val="l"/>
        <c:numFmt formatCode="0.00%" sourceLinked="1"/>
        <c:majorTickMark val="none"/>
        <c:minorTickMark val="none"/>
        <c:tickLblPos val="none"/>
        <c:txPr>
          <a:bodyPr rot="-60000000" spcFirstLastPara="0" vertOverflow="ellipsis" vert="horz" wrap="square" anchor="ctr" anchorCtr="1"/>
          <a:lstStyle/>
          <a:p>
            <a:pPr>
              <a:defRPr lang="ru-RU" sz="10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</a:p>
        </c:txPr>
        <c:crossAx val="22335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txPr>
        <a:bodyPr rot="0" spcFirstLastPara="0" vertOverflow="ellipsis" vert="horz" wrap="square" anchor="ctr" anchorCtr="1"/>
        <a:lstStyle/>
        <a:p>
          <a:pPr>
            <a:defRPr lang="ru-RU" sz="10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</a:p>
      </c:txPr>
    </c:legend>
    <c:plotVisOnly val="1"/>
    <c:dispBlanksAs val="gap"/>
    <c:showDLblsOverMax val="0"/>
  </c:chart>
  <c:txPr>
    <a:bodyPr/>
    <a:lstStyle/>
    <a:p>
      <a:pPr>
        <a:defRPr lang="ru-RU">
          <a:latin typeface="Times New Roman" panose="02020603050405020304" pitchFamily="18" charset="0"/>
          <a:cs typeface="Times New Roman" panose="02020603050405020304" pitchFamily="18" charset="0"/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>
              <a:defRPr sz="1200"/>
            </a:lvl1pPr>
          </a:lstStyle>
          <a:p>
            <a:fld id="{75161926-6B27-4327-9D8D-8B4B8525361C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01" tIns="45501" rIns="91001" bIns="45501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001" tIns="45501" rIns="91001" bIns="45501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>
              <a:defRPr sz="1200"/>
            </a:lvl1pPr>
          </a:lstStyle>
          <a:p>
            <a:fld id="{117C27AA-B606-4362-A3B4-26559C4AA3F2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7C27AA-B606-4362-A3B4-26559C4AA3F2}" type="slidenum">
              <a:rPr lang="ru-RU" smtClean="0"/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>
            <a:fillRect/>
          </a:stretch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BD370-17C1-4651-9AC4-55016CB018F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CD4DE438-79E2-4A19-9E14-E4D406B2CEAD}" type="slidenum">
              <a:rPr lang="ru-RU" smtClean="0"/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9.jpeg"/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1" Type="http://schemas.openxmlformats.org/officeDocument/2006/relationships/package" Target="../embeddings/Document1.docx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emf"/><Relationship Id="rId2" Type="http://schemas.openxmlformats.org/officeDocument/2006/relationships/package" Target="../embeddings/Document2.docx"/><Relationship Id="rId1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09686" y="3600843"/>
            <a:ext cx="9779228" cy="1754927"/>
          </a:xfrm>
        </p:spPr>
        <p:txBody>
          <a:bodyPr>
            <a:noAutofit/>
          </a:bodyPr>
          <a:lstStyle/>
          <a:p>
            <a:pPr algn="ctr"/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А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қтөбе қаласы  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algn="ctr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«А.Байтұрсынұлы атындағы  лингвистикалық мектеп- гимназия» КММ</a:t>
            </a:r>
            <a:b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br>
              <a:rPr lang="en-US" sz="2800" i="1" dirty="0">
                <a:solidFill>
                  <a:prstClr val="black">
                    <a:lumMod val="85000"/>
                    <a:lumOff val="15000"/>
                  </a:prstClr>
                </a:solidFill>
                <a:ea typeface="+mj-ea"/>
                <a:cs typeface="Times New Roman" panose="02020603050405020304" pitchFamily="18" charset="0"/>
              </a:rPr>
            </a:br>
            <a:endParaRPr lang="ru-RU" sz="2800" i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" r="1396" b="12179"/>
          <a:stretch>
            <a:fillRect/>
          </a:stretch>
        </p:blipFill>
        <p:spPr>
          <a:xfrm>
            <a:off x="3661712" y="449705"/>
            <a:ext cx="4868576" cy="29792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761" y="1090863"/>
            <a:ext cx="5484240" cy="1283369"/>
          </a:xfrm>
        </p:spPr>
        <p:txBody>
          <a:bodyPr>
            <a:normAutofit/>
          </a:bodyPr>
          <a:lstStyle/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«Жас техник» үйірмесі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Изображение выглядит как текст, внутренний, человек&#10;&#10;Автоматически созданное описание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651" y="2751986"/>
            <a:ext cx="5396459" cy="37202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Изображение выглядит как текст, мальчик, компьютер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548" y="157162"/>
            <a:ext cx="5484240" cy="417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4525" y="2529590"/>
            <a:ext cx="4866806" cy="3650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3948" y="1343638"/>
            <a:ext cx="4557383" cy="1159720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«Қолөнер» үйірмесі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432440"/>
            <a:ext cx="4866807" cy="3650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3771" y="1343638"/>
            <a:ext cx="3867836" cy="1039798"/>
          </a:xfrm>
        </p:spPr>
        <p:txBody>
          <a:bodyPr>
            <a:norm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kz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үйірмесі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90409" y="3429000"/>
            <a:ext cx="4823969" cy="2870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414337"/>
            <a:ext cx="5572126" cy="301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47369"/>
            <a:ext cx="3549696" cy="1049235"/>
          </a:xfrm>
        </p:spPr>
        <p:txBody>
          <a:bodyPr/>
          <a:lstStyle/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«Би әлемі» үйірмесі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-46975" y="2923760"/>
            <a:ext cx="5048250" cy="389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696" y="0"/>
            <a:ext cx="5234608" cy="338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727" y="2966623"/>
            <a:ext cx="5048250" cy="3891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5913" y="624110"/>
            <a:ext cx="9918699" cy="501305"/>
          </a:xfrm>
        </p:spPr>
        <p:txBody>
          <a:bodyPr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2022-2023 оқу жылындағы спорттық үйірме жұмысының көрсеткіші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1357313" y="1500188"/>
          <a:ext cx="9537702" cy="1520924"/>
        </p:xfrm>
        <a:graphic>
          <a:graphicData uri="http://schemas.openxmlformats.org/drawingml/2006/table">
            <a:tbl>
              <a:tblPr firstRow="1" firstCol="1" bandRow="1"/>
              <a:tblGrid>
                <a:gridCol w="1128712"/>
                <a:gridCol w="1196609"/>
                <a:gridCol w="1027397"/>
                <a:gridCol w="1068621"/>
                <a:gridCol w="1747468"/>
                <a:gridCol w="1359752"/>
                <a:gridCol w="2009143"/>
              </a:tblGrid>
              <a:tr h="82452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Волейбол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Баскетбол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Теннис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Футбол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Жеңіл атлетика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Шахмат 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Тоғызқұмалақ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63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r>
                        <a:rPr lang="ru-RU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9,6%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11,2%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11,2%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10,4%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9,6%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-171450" y="-172878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graphicFrame>
        <p:nvGraphicFramePr>
          <p:cNvPr id="8" name="Диаграмма 7"/>
          <p:cNvGraphicFramePr/>
          <p:nvPr/>
        </p:nvGraphicFramePr>
        <p:xfrm>
          <a:off x="714376" y="3021112"/>
          <a:ext cx="10515600" cy="32127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9253" y="1268687"/>
            <a:ext cx="5291901" cy="1280890"/>
          </a:xfrm>
        </p:spPr>
        <p:txBody>
          <a:bodyPr/>
          <a:lstStyle/>
          <a:p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Волейбол үйірмесі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45265" y="2191160"/>
            <a:ext cx="5150735" cy="3863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848" y="388221"/>
            <a:ext cx="5150735" cy="386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417" y="1376019"/>
            <a:ext cx="3706208" cy="73853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Жеңіл атлетика үйірмесі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Изображение выглядит как дерево, внешний, дорога, земля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20" y="3322360"/>
            <a:ext cx="4324348" cy="3243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139" y="144237"/>
            <a:ext cx="4186238" cy="313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9542" y="3387498"/>
            <a:ext cx="4186238" cy="3139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350" y="314656"/>
            <a:ext cx="5529263" cy="4014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80128" y="861669"/>
            <a:ext cx="4277709" cy="1049235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Шахмат</a:t>
            </a:r>
            <a:b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үйірмесі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387" y="2421732"/>
            <a:ext cx="5347857" cy="3814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45827" y="3100388"/>
            <a:ext cx="4118365" cy="351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5170" y="804519"/>
            <a:ext cx="3706209" cy="1049235"/>
          </a:xfrm>
        </p:spPr>
        <p:txBody>
          <a:bodyPr/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Баскетбол үйірмесі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31322" y="3100388"/>
            <a:ext cx="4257752" cy="351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75" y="237999"/>
            <a:ext cx="4192676" cy="2862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5409" y="624110"/>
            <a:ext cx="9549204" cy="1280890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Құқық бұзушылықтың алдын-алу жұмыстарының үш жылдық салыстырма талдауы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</p:nvPr>
        </p:nvGraphicFramePr>
        <p:xfrm>
          <a:off x="1166924" y="1454435"/>
          <a:ext cx="9549204" cy="45132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1851"/>
                <a:gridCol w="4657725"/>
                <a:gridCol w="1557338"/>
                <a:gridCol w="1428750"/>
                <a:gridCol w="1443540"/>
              </a:tblGrid>
              <a:tr h="9365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№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Атаулары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843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Мектеп-гимназия бойынша «Тәуекел» топқа тіркелгендер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42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2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Мектеп-гимназияішілік тіркеуге алынғандар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599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Ақтөбе қаласы Астана аудандық №1 ІІБ тіркеудегілер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68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«Сәтсіз отбасы» тіркеудегілер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207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Қылмыстық жауапкершілікке тартылғандар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085" y="637950"/>
            <a:ext cx="10515600" cy="524529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Мектеп-гимназия  оқу процесінде компьютерді тұрақты пайдалануда, электронды оқулықтары, интерактивті тақтаны қоладана отырып, интернетте жұмыс істеуде.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Арнайы мемлекеттік қаржымен алынған модификацияланған 3 оқу кабинеті бар (1-биология, 1-химия, 1 физика кабинеттері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Роботтехника кабинеті- 1, (ноутбук,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қосымша бокс, </a:t>
            </a:r>
            <a:r>
              <a:rPr lang="en-US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Бокс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LEGO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принтер, робот </a:t>
            </a:r>
            <a:r>
              <a:rPr lang="ru-RU" sz="2400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гумоноид</a:t>
            </a:r>
            <a:r>
              <a:rPr lang="ru-RU" sz="28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4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Информатика кабинеті-3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Мектеп- гимназияда  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151 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дербес компьютер, 95 ноутбук, планшетті пайдалынып отыр.  Мектеп- гимназиядағы барлық компьютерлерге «Қазақтелеком» провайдерінің интернет желісіне қосылған.</a:t>
            </a:r>
            <a:endParaRPr lang="en-US" sz="24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buNone/>
            </a:pP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4454" y="357187"/>
            <a:ext cx="9603275" cy="920917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Ағымдағы және күрделі жөндеу жұмыстары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42939" y="1090862"/>
          <a:ext cx="11035715" cy="56691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6279"/>
                <a:gridCol w="6980730"/>
                <a:gridCol w="2138706"/>
              </a:tblGrid>
              <a:tr h="4432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Жылдар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Жөндеу жұмыстары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Сомасы</a:t>
                      </a:r>
                      <a:endParaRPr lang="ru-RU" sz="20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8379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Электрмен жабдықтарын толық жөндеу жұмыстары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5 712 000 - 00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8379">
                <a:tc vMerge="1"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Жылу жүйесінің құбырларын толық алмастыру жұмыстары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15 120 000 - 00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81982">
                <a:tc vMerge="1"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Терезе блоктарын ағымдағы жөндеу жұмыстары  (ескі терезелерді бөлшектеу және жаңа терезелерді орнату) 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3 920 000 - 00</a:t>
                      </a:r>
                      <a:endParaRPr lang="ru-RU" sz="2000" b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6329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"№24 лингвистикалық мектеп-гимназия" КММ ғимараттының күрделі жөндеу жұмыстары (ғимараттың қасбетін ауыстыру, жылу жүйесі, еден төсеніштері, электр желісі, жылу жүйесі)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b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123 327 983-52</a:t>
                      </a: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83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Мектеп аумағын абаттандыру бойынша ағымдағы жөндеу жұмыстары  (брусчатка)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13 440 000-00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837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Мектеп аумағындағы жылу және кәріз желілерін толық алмастыру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2 688 000-00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8379">
                <a:tc vMerge="1"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b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Мектеп-гимназия шатырда </a:t>
                      </a: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жылуды қорғау жұмыстары 1400 шаршы метр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500"/>
                        </a:spcAft>
                      </a:pPr>
                      <a:r>
                        <a:rPr lang="en-US" sz="20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3 160 640-00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68005" y="725801"/>
            <a:ext cx="3149619" cy="44821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650" y="1141157"/>
            <a:ext cx="3187658" cy="4329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4235" y="3821868"/>
            <a:ext cx="3124138" cy="48858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04054" y="6301291"/>
            <a:ext cx="15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  / Кейін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9750" y="3836858"/>
            <a:ext cx="3084427" cy="235782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70308" y="6276519"/>
            <a:ext cx="15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  / Кейін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26833" y="3881827"/>
            <a:ext cx="3180994" cy="235782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9088934" y="6185035"/>
            <a:ext cx="15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  / Кейін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253759" y="3423292"/>
            <a:ext cx="15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  / Кейін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66746" y="695820"/>
            <a:ext cx="3908764" cy="269993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042052" y="3381970"/>
            <a:ext cx="15767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Дейін  / Кейін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87718"/>
          </a:xfrm>
        </p:spPr>
        <p:txBody>
          <a:bodyPr>
            <a:normAutofit/>
          </a:bodyPr>
          <a:lstStyle/>
          <a:p>
            <a:pPr algn="ctr"/>
            <a:r>
              <a:rPr lang="en-US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Мәжіліс залы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Изображение выглядит как текст, внутренний, потолок, прибор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432" y="1262039"/>
            <a:ext cx="3360960" cy="2480265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внутренний, человек, пол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0989" y="1213957"/>
            <a:ext cx="3293866" cy="2528347"/>
          </a:xfrm>
          <a:prstGeom prst="rect">
            <a:avLst/>
          </a:prstGeom>
        </p:spPr>
      </p:pic>
      <p:pic>
        <p:nvPicPr>
          <p:cNvPr id="6" name="Рисунок 5" descr="Изображение выглядит как внутренний, потолок, пол, мебель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979" y="3857882"/>
            <a:ext cx="3216674" cy="2513472"/>
          </a:xfrm>
          <a:prstGeom prst="rect">
            <a:avLst/>
          </a:prstGeom>
        </p:spPr>
      </p:pic>
      <p:pic>
        <p:nvPicPr>
          <p:cNvPr id="7" name="Рисунок 6" descr="Изображение выглядит как пол, внутренний, потолок, комната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413" y="3857882"/>
            <a:ext cx="3168353" cy="2376265"/>
          </a:xfrm>
          <a:prstGeom prst="rect">
            <a:avLst/>
          </a:prstGeom>
        </p:spPr>
      </p:pic>
      <p:pic>
        <p:nvPicPr>
          <p:cNvPr id="8" name="Рисунок 7" descr="Изображение выглядит как внутренний, стена, потолок, стул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883" y="3857882"/>
            <a:ext cx="3479265" cy="267125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пол, внутренний, окно, здание&#10;&#10;Автоматически созданное описание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17" y="524363"/>
            <a:ext cx="2843808" cy="2376264"/>
          </a:xfrm>
          <a:prstGeom prst="rect">
            <a:avLst/>
          </a:prstGeom>
        </p:spPr>
      </p:pic>
      <p:pic>
        <p:nvPicPr>
          <p:cNvPr id="5" name="Рисунок 4" descr="Изображение выглядит как здание, внешний, ступень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570" y="524363"/>
            <a:ext cx="2939819" cy="2376264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внутренний, пол, потолок&#10;&#10;Автоматически созданное описание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035" y="524363"/>
            <a:ext cx="2939819" cy="2392611"/>
          </a:xfrm>
          <a:prstGeom prst="rect">
            <a:avLst/>
          </a:prstGeom>
        </p:spPr>
      </p:pic>
      <p:pic>
        <p:nvPicPr>
          <p:cNvPr id="7" name="Объект 6" descr="Изображение выглядит как здание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395" y="3119824"/>
            <a:ext cx="4285084" cy="3213813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здание, внешний, станция&#10;&#10;Автоматически созданное описание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45" y="3174667"/>
            <a:ext cx="4211960" cy="31589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Изображение выглядит как дерево&#10;&#10;Автоматически созданное описание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040" y="74590"/>
            <a:ext cx="3022926" cy="3558327"/>
          </a:xfrm>
          <a:prstGeom prst="rect">
            <a:avLst/>
          </a:prstGeom>
        </p:spPr>
      </p:pic>
      <p:pic>
        <p:nvPicPr>
          <p:cNvPr id="5" name="Рисунок 4" descr="Изображение выглядит как шкафчик, внутренний, деревянный, дерево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973" y="19369"/>
            <a:ext cx="3240359" cy="3384376"/>
          </a:xfrm>
          <a:prstGeom prst="rect">
            <a:avLst/>
          </a:prstGeom>
        </p:spPr>
      </p:pic>
      <p:pic>
        <p:nvPicPr>
          <p:cNvPr id="6" name="Объект 5" descr="Изображение выглядит как внутренний, стена, пол&#10;&#10;Автоматически созданное описание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683" y="3429000"/>
            <a:ext cx="4408329" cy="3306247"/>
          </a:xfrm>
          <a:prstGeom prst="rect">
            <a:avLst/>
          </a:prstGeom>
        </p:spPr>
      </p:pic>
      <p:pic>
        <p:nvPicPr>
          <p:cNvPr id="7" name="Рисунок 6" descr="Изображение выглядит как внутренний, стена, здание, пол&#10;&#10;Автоматически созданное описание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036" y="3018215"/>
            <a:ext cx="3748327" cy="371703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492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i="1" spc="1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Қазіргі заманғы интерактивті жабдықтар, оқу кабинеттері</a:t>
            </a:r>
            <a:br>
              <a:rPr lang="ru-RU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6967851" y="3876652"/>
            <a:ext cx="4053039" cy="2981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91306" y="826216"/>
            <a:ext cx="3939350" cy="295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/>
          <a:srcRect b="50793"/>
          <a:stretch>
            <a:fillRect/>
          </a:stretch>
        </p:blipFill>
        <p:spPr>
          <a:xfrm>
            <a:off x="6876899" y="824903"/>
            <a:ext cx="4234945" cy="295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 descr="Изображение выглядит как внутренний, потолок, человек, стена&#10;&#10;Автоматически созданное описание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306" y="3876652"/>
            <a:ext cx="3939350" cy="29545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текст, внутренний, потолок, стена&#10;&#10;Автоматически созданное описание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561" y="1928811"/>
            <a:ext cx="4380773" cy="32855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 descr="Изображение выглядит как текст, внутренний, пол, стена&#10;&#10;Автоматически созданное описание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94" y="1816992"/>
            <a:ext cx="4529866" cy="339740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2499" y="318956"/>
            <a:ext cx="533058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беру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ұйымдары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педагогтерінің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жалпы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санынан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жоғары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кәсіптік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білімі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бар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педагогтердің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үлесі</a:t>
            </a:r>
            <a:br>
              <a:rPr lang="ru-RU" sz="1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463351" y="368914"/>
            <a:ext cx="5186150" cy="670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b="1" i="1" spc="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Ғылыми/академиялық</a:t>
            </a:r>
            <a:r>
              <a:rPr lang="en-US" b="1" i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дәрежесі бар </a:t>
            </a:r>
            <a:r>
              <a:rPr lang="en-US" b="1" i="1" spc="1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педагогтердің</a:t>
            </a:r>
            <a:r>
              <a:rPr lang="en-US" b="1" i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үлесі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42938" y="1439178"/>
          <a:ext cx="5675976" cy="19229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5061"/>
                <a:gridCol w="1185061"/>
                <a:gridCol w="1185061"/>
                <a:gridCol w="1185659"/>
                <a:gridCol w="935134"/>
              </a:tblGrid>
              <a:tr h="57462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 жылы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Педагогтер саны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Жоғары білімді</a:t>
                      </a:r>
                      <a:endParaRPr lang="ru-RU" sz="16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Арнаулы орта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Үлесі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9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6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9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6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6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94,7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94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6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6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94,8</a:t>
                      </a:r>
                      <a:endParaRPr lang="ru-RU" sz="16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202100" y="1509159"/>
            <a:ext cx="1101755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endParaRPr lang="ru-RU"/>
          </a:p>
        </p:txBody>
      </p:sp>
      <p:sp>
        <p:nvSpPr>
          <p:cNvPr id="12" name="Заголовок 1"/>
          <p:cNvSpPr txBox="1"/>
          <p:nvPr/>
        </p:nvSpPr>
        <p:spPr>
          <a:xfrm>
            <a:off x="953294" y="3362154"/>
            <a:ext cx="10285412" cy="71558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Педагогтерінің жалпы санынан біліктілік санаты бар педагогтердің үлесі</a:t>
            </a:r>
            <a:br>
              <a:rPr lang="ru-RU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Объект 5"/>
          <p:cNvGraphicFramePr>
            <a:graphicFrameLocks noGrp="1"/>
          </p:cNvGraphicFramePr>
          <p:nvPr>
            <p:ph idx="1"/>
          </p:nvPr>
        </p:nvGraphicFramePr>
        <p:xfrm>
          <a:off x="953295" y="4070929"/>
          <a:ext cx="9952830" cy="13363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1330"/>
                <a:gridCol w="2031725"/>
                <a:gridCol w="1785938"/>
                <a:gridCol w="2057400"/>
                <a:gridCol w="1976437"/>
              </a:tblGrid>
              <a:tr h="89090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800" b="1" i="1" spc="1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Педагогтер саны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Педагог-зерттеуші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Педагог-сарапшы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Педагог-модератор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Үлесі 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4545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en-US" sz="1800" b="1" i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b="1" i="1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800" b="1" i="1" spc="1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76,7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696130" y="1434482"/>
          <a:ext cx="4852932" cy="1922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7644"/>
                <a:gridCol w="1617644"/>
                <a:gridCol w="1617644"/>
              </a:tblGrid>
              <a:tr h="65043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Оқу жылы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Педагогтер саны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Магистр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4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4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8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418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2022-2023</a:t>
                      </a:r>
                      <a:endParaRPr lang="ru-RU" sz="18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116</a:t>
                      </a:r>
                      <a:endParaRPr lang="ru-RU" sz="1800" b="1" i="1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i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800" b="1" i="1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4448"/>
            <a:ext cx="10515600" cy="883383"/>
          </a:xfrm>
        </p:spPr>
        <p:txBody>
          <a:bodyPr>
            <a:no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Орта мектеп курсы бойынша «Алтын белгі» және «Үздік аттестат»  иегерлері</a:t>
            </a:r>
            <a:b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835025" y="1860550"/>
          <a:ext cx="11083925" cy="334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Document" r:id="rId1" imgW="7051040" imgH="2138680" progId="Word.Document.12">
                  <p:embed/>
                </p:oleObj>
              </mc:Choice>
              <mc:Fallback>
                <p:oleObj name="Document" r:id="rId1" imgW="7051040" imgH="2138680" progId="Word.Document.12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5025" y="1860550"/>
                        <a:ext cx="11083925" cy="3341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0157" y="182880"/>
            <a:ext cx="8911687" cy="607941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Ғылым негіздері бойынша пәндік олимпиада 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883445" y="790821"/>
          <a:ext cx="8425111" cy="13575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0230"/>
                <a:gridCol w="1410753"/>
                <a:gridCol w="756944"/>
                <a:gridCol w="978153"/>
                <a:gridCol w="752410"/>
                <a:gridCol w="974565"/>
                <a:gridCol w="952056"/>
              </a:tblGrid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Шараның атауы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>
                          <a:effectLst/>
                        </a:rPr>
                        <a:t>Қалалық кезең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0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2021-2022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2022-2023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</a:tr>
              <a:tr h="0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Пәндік олимпиада</a:t>
                      </a:r>
                      <a:endParaRPr lang="ru-RU" sz="1600" b="1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 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27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883444" y="2234572"/>
          <a:ext cx="8425110" cy="11463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35434"/>
                <a:gridCol w="964946"/>
                <a:gridCol w="964946"/>
                <a:gridCol w="964946"/>
                <a:gridCol w="964946"/>
                <a:gridCol w="964946"/>
                <a:gridCol w="964946"/>
              </a:tblGrid>
              <a:tr h="278040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 </a:t>
                      </a:r>
                      <a:endParaRPr lang="ru-RU" sz="16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Шараның атауы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Облыстық кезең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19433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2020-2021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2021-2022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2022-2023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</a:tr>
              <a:tr h="370765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6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Пәндік олимпиада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10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9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883443" y="3429000"/>
          <a:ext cx="8425114" cy="9681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00228"/>
                <a:gridCol w="974566"/>
                <a:gridCol w="974566"/>
                <a:gridCol w="974566"/>
                <a:gridCol w="974566"/>
                <a:gridCol w="974566"/>
                <a:gridCol w="952056"/>
              </a:tblGrid>
              <a:tr h="221343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Шараның атауы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dirty="0">
                          <a:effectLst/>
                        </a:rPr>
                        <a:t>Республикалық кезең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221494">
                <a:tc v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2020-2021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2021-2022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2022-2023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</a:tr>
              <a:tr h="221494">
                <a:tc vMerge="1"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>
                          <a:effectLst/>
                        </a:rPr>
                        <a:t>Қатысым</a:t>
                      </a:r>
                      <a:endParaRPr lang="ru-RU" sz="16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Қатысым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Орын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22149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dirty="0">
                          <a:effectLst/>
                        </a:rPr>
                        <a:t>Пәндік олимпиада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-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 1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effectLst/>
                        </a:rPr>
                        <a:t>1 </a:t>
                      </a:r>
                      <a:endParaRPr lang="ru-RU" sz="16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2157046" y="4597288"/>
          <a:ext cx="7877908" cy="20778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4346"/>
            <a:ext cx="10591799" cy="670118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Оқушылардың түрлі деңгейдегі шараларға қатысымы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685800" y="811817"/>
          <a:ext cx="11140439" cy="52358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70209"/>
                <a:gridCol w="1308614"/>
                <a:gridCol w="1509940"/>
                <a:gridCol w="1509940"/>
                <a:gridCol w="1313912"/>
                <a:gridCol w="1313912"/>
                <a:gridCol w="1313912"/>
              </a:tblGrid>
              <a:tr h="166319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Шараның атауы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Облыстық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Республикалық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  <a:tc hMerge="1">
                  <a:tcPr/>
                </a:tc>
              </a:tr>
              <a:tr h="166433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2019-2020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2020-2021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2021-2022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2019-2020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2020-2021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2021-2022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63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Пәндік олимпиада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 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517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«Зерде»,« Дарын», КҒА, т.б. ғылыми жұмыстар мен шығармашылық жоба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663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>
                          <a:effectLst/>
                        </a:rPr>
                        <a:t>Шығармашылық (спорт, өнер)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588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Тұңғыш Президент қорының ұйымдастыруымен өткен «Елбасы медалі» жоба байқауының «Қола медаль» иегері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900974">
                <a:tc vMerge="1">
                  <a:tcPr marL="68580" marR="68580" marT="0" marB="0"/>
                </a:tc>
                <a:tc vMerge="1"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</a:rPr>
                        <a:t>8 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4242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524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88986" y="271850"/>
            <a:ext cx="9614028" cy="5429308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Соңғы  үш  жылдық үйірме  жұмысының  сапа  көрсеткіші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/>
        </p:nvGraphicFramePr>
        <p:xfrm>
          <a:off x="1339850" y="1150938"/>
          <a:ext cx="10406063" cy="424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Document" r:id="rId2" imgW="8499475" imgH="3456940" progId="Word.Document.12">
                  <p:embed/>
                </p:oleObj>
              </mc:Choice>
              <mc:Fallback>
                <p:oleObj name="Document" r:id="rId2" imgW="8499475" imgH="3456940" progId="Word.Document.12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9850" y="1150938"/>
                        <a:ext cx="10406063" cy="42402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2120118" y="3843338"/>
          <a:ext cx="7990669" cy="2989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Галерея">
  <a:themeElements>
    <a:clrScheme name="Другая 1">
      <a:dk1>
        <a:srgbClr val="BF0000"/>
      </a:dk1>
      <a:lt1>
        <a:srgbClr val="FFFFFF"/>
      </a:lt1>
      <a:dk2>
        <a:srgbClr val="FF6566"/>
      </a:dk2>
      <a:lt2>
        <a:srgbClr val="FFFFFF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Галерея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алерея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Галерея</Template>
  <TotalTime>0</TotalTime>
  <Words>4102</Words>
  <Application>WPS Presentation</Application>
  <PresentationFormat>Широкоэкранный</PresentationFormat>
  <Paragraphs>546</Paragraphs>
  <Slides>24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SimSun</vt:lpstr>
      <vt:lpstr>Wingdings</vt:lpstr>
      <vt:lpstr>Times New Roman</vt:lpstr>
      <vt:lpstr>Calibri</vt:lpstr>
      <vt:lpstr>Gill Sans MT</vt:lpstr>
      <vt:lpstr>Microsoft YaHei</vt:lpstr>
      <vt:lpstr>Arial Unicode MS</vt:lpstr>
      <vt:lpstr>Галерея</vt:lpstr>
      <vt:lpstr>Word.Document.12</vt:lpstr>
      <vt:lpstr>Word.Document.12</vt:lpstr>
      <vt:lpstr>PowerPoint 演示文稿</vt:lpstr>
      <vt:lpstr>PowerPoint 演示文稿</vt:lpstr>
      <vt:lpstr>Қазіргі заманғы интерактивті жабдықтар, оқу кабинеттері </vt:lpstr>
      <vt:lpstr>PowerPoint 演示文稿</vt:lpstr>
      <vt:lpstr>Білім беру ұйымдары педагогтерінің жалпы санынан  жоғары кәсіптік білімі бар педагогтердің үлесі </vt:lpstr>
      <vt:lpstr>Орта мектеп курсы бойынша «Алтын белгі» және «Үздік аттестат»  иегерлері </vt:lpstr>
      <vt:lpstr>Ғылым негіздері бойынша пәндік олимпиада </vt:lpstr>
      <vt:lpstr>Оқушылардың түрлі деңгейдегі шараларға қатысымы</vt:lpstr>
      <vt:lpstr>PowerPoint 演示文稿</vt:lpstr>
      <vt:lpstr>«Жас техник» үйірмесі</vt:lpstr>
      <vt:lpstr>«Қолөнер» үйірмесі</vt:lpstr>
      <vt:lpstr>«театр kz» үйірмесі</vt:lpstr>
      <vt:lpstr>«Би әлемі» үйірмесі</vt:lpstr>
      <vt:lpstr>2022-2023 оқу жылындағы спорттық үйірме жұмысының көрсеткіші </vt:lpstr>
      <vt:lpstr>Волейбол үйірмесі</vt:lpstr>
      <vt:lpstr>Жеңіл атлетика үйірмесі</vt:lpstr>
      <vt:lpstr>Шахмат  үйірмесі</vt:lpstr>
      <vt:lpstr>Баскетбол үйірмесі</vt:lpstr>
      <vt:lpstr>Құқық бұзушылықтың алдын-алу жұмыстарының үш жылдық салыстырма талдауы </vt:lpstr>
      <vt:lpstr>Ағымдағы және күрделі жөндеу жұмыстары </vt:lpstr>
      <vt:lpstr>PowerPoint 演示文稿</vt:lpstr>
      <vt:lpstr>Мәжіліс залы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153</dc:creator>
  <cp:lastModifiedBy>ADMIN</cp:lastModifiedBy>
  <cp:revision>107</cp:revision>
  <cp:lastPrinted>2023-04-24T10:32:00Z</cp:lastPrinted>
  <dcterms:created xsi:type="dcterms:W3CDTF">2021-04-20T04:16:00Z</dcterms:created>
  <dcterms:modified xsi:type="dcterms:W3CDTF">2023-08-24T06:06:19Z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68E9948B9AED4CDDA5E68DC936D35F28_13</vt:lpwstr>
  </property>
  <property fmtid="{D5CDD505-2E9C-101B-9397-08002B2CF9AE}" pid="3" name="KSOProductBuildVer">
    <vt:lpwstr>1049-12.2.0.13190</vt:lpwstr>
  </property>
</Properties>
</file>